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86" r:id="rId2"/>
    <p:sldId id="275" r:id="rId3"/>
    <p:sldId id="276" r:id="rId4"/>
    <p:sldId id="278" r:id="rId5"/>
    <p:sldId id="277" r:id="rId6"/>
    <p:sldId id="279" r:id="rId7"/>
    <p:sldId id="280" r:id="rId8"/>
    <p:sldId id="256" r:id="rId9"/>
    <p:sldId id="257" r:id="rId10"/>
    <p:sldId id="258" r:id="rId11"/>
    <p:sldId id="259" r:id="rId12"/>
    <p:sldId id="261" r:id="rId13"/>
    <p:sldId id="262" r:id="rId14"/>
    <p:sldId id="264" r:id="rId15"/>
    <p:sldId id="265" r:id="rId16"/>
    <p:sldId id="267" r:id="rId17"/>
    <p:sldId id="268" r:id="rId18"/>
    <p:sldId id="269" r:id="rId19"/>
    <p:sldId id="270" r:id="rId20"/>
    <p:sldId id="274" r:id="rId21"/>
    <p:sldId id="271" r:id="rId22"/>
    <p:sldId id="272" r:id="rId23"/>
    <p:sldId id="273" r:id="rId24"/>
    <p:sldId id="281" r:id="rId25"/>
    <p:sldId id="284" r:id="rId26"/>
    <p:sldId id="282" r:id="rId27"/>
    <p:sldId id="28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Jader\Desktop\UFOP\Calculo\Deteccao_Borda\2-3-Apresentacao\Dad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Grafico</a:t>
            </a:r>
            <a:r>
              <a:rPr lang="en-US" baseline="0" dirty="0"/>
              <a:t> do </a:t>
            </a:r>
            <a:r>
              <a:rPr lang="en-US" baseline="0" dirty="0" err="1"/>
              <a:t>tamanho</a:t>
            </a:r>
            <a:r>
              <a:rPr lang="en-US" baseline="0" dirty="0"/>
              <a:t> </a:t>
            </a:r>
            <a:r>
              <a:rPr lang="en-US" baseline="0"/>
              <a:t>do pixel </a:t>
            </a:r>
            <a:r>
              <a:rPr lang="en-US" baseline="0" dirty="0"/>
              <a:t>pela </a:t>
            </a:r>
            <a:r>
              <a:rPr lang="en-US" baseline="0" dirty="0" err="1"/>
              <a:t>distancia</a:t>
            </a:r>
            <a:r>
              <a:rPr lang="en-US" baseline="0" dirty="0"/>
              <a:t> do </a:t>
            </a:r>
            <a:r>
              <a:rPr lang="en-US" baseline="0" dirty="0" err="1"/>
              <a:t>objeto</a:t>
            </a:r>
            <a:endParaRPr lang="en-US" dirty="0"/>
          </a:p>
        </c:rich>
      </c:tx>
      <c:layout>
        <c:manualLayout>
          <c:xMode val="edge"/>
          <c:yMode val="edge"/>
          <c:x val="0.148425837331007"/>
          <c:y val="3.60647757851630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Lit>
              <c:formatCode>General</c:formatCode>
              <c:ptCount val="3"/>
              <c:pt idx="0">
                <c:v>500</c:v>
              </c:pt>
              <c:pt idx="1">
                <c:v>750</c:v>
              </c:pt>
              <c:pt idx="2">
                <c:v>1000</c:v>
              </c:pt>
            </c:numLit>
          </c:cat>
          <c:val>
            <c:numRef>
              <c:f>(Planilha1!$D$8,Planilha1!$G$8,Planilha1!$J$8)</c:f>
              <c:numCache>
                <c:formatCode>0.0000</c:formatCode>
                <c:ptCount val="3"/>
                <c:pt idx="0">
                  <c:v>0.75220283325736081</c:v>
                </c:pt>
                <c:pt idx="1">
                  <c:v>1.0957029645608745</c:v>
                </c:pt>
                <c:pt idx="2">
                  <c:v>1.4945299233343323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A5-4D8F-A10A-460BA3D11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0355640"/>
        <c:axId val="540354656"/>
      </c:lineChart>
      <c:catAx>
        <c:axId val="540355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Distância</a:t>
                </a:r>
                <a:r>
                  <a:rPr lang="en-US" baseline="0" dirty="0"/>
                  <a:t> da </a:t>
                </a:r>
                <a:r>
                  <a:rPr lang="en-US" baseline="0" dirty="0" err="1"/>
                  <a:t>câmera</a:t>
                </a:r>
                <a:r>
                  <a:rPr lang="en-US" baseline="0" dirty="0"/>
                  <a:t> </a:t>
                </a:r>
                <a:r>
                  <a:rPr lang="en-US" dirty="0"/>
                  <a:t>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354656"/>
        <c:crosses val="autoZero"/>
        <c:auto val="1"/>
        <c:lblAlgn val="ctr"/>
        <c:lblOffset val="100"/>
        <c:noMultiLvlLbl val="0"/>
      </c:catAx>
      <c:valAx>
        <c:axId val="54035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dirty="0"/>
                  <a:t>Pixel/mm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355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5B2305-20D4-4181-8E66-CBD7BDB2A8B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6228430-612F-4F08-BFE7-499BE61FC72D}">
      <dgm:prSet phldrT="[Texto]"/>
      <dgm:spPr/>
      <dgm:t>
        <a:bodyPr/>
        <a:lstStyle/>
        <a:p>
          <a:r>
            <a:rPr lang="pt-BR" dirty="0"/>
            <a:t>Norma = 200</a:t>
          </a:r>
          <a:endParaRPr lang="en-US" dirty="0"/>
        </a:p>
      </dgm:t>
    </dgm:pt>
    <dgm:pt modelId="{74FD650D-7BB5-4372-8193-15CA2EB9ED47}" type="parTrans" cxnId="{D40119EF-2669-4451-AF54-2F1A0DEC86FD}">
      <dgm:prSet/>
      <dgm:spPr/>
      <dgm:t>
        <a:bodyPr/>
        <a:lstStyle/>
        <a:p>
          <a:endParaRPr lang="en-US"/>
        </a:p>
      </dgm:t>
    </dgm:pt>
    <dgm:pt modelId="{E6ED415A-AAD2-4EC4-A0CF-B162335434F5}" type="sibTrans" cxnId="{D40119EF-2669-4451-AF54-2F1A0DEC86FD}">
      <dgm:prSet/>
      <dgm:spPr/>
      <dgm:t>
        <a:bodyPr/>
        <a:lstStyle/>
        <a:p>
          <a:endParaRPr lang="en-US"/>
        </a:p>
      </dgm:t>
    </dgm:pt>
    <dgm:pt modelId="{1806FAB5-B390-43A8-9BCA-1443E52A96D5}">
      <dgm:prSet phldrT="[Texto]"/>
      <dgm:spPr/>
      <dgm:t>
        <a:bodyPr/>
        <a:lstStyle/>
        <a:p>
          <a:r>
            <a:rPr lang="pt-BR" dirty="0"/>
            <a:t>Ângulo = 0</a:t>
          </a:r>
          <a:endParaRPr lang="en-US" dirty="0"/>
        </a:p>
      </dgm:t>
    </dgm:pt>
    <dgm:pt modelId="{F6CF992A-3A57-4E84-8AC5-6F35E9B84721}" type="parTrans" cxnId="{FC474B49-271B-4E4B-ADE7-E8718AF777B1}">
      <dgm:prSet/>
      <dgm:spPr/>
      <dgm:t>
        <a:bodyPr/>
        <a:lstStyle/>
        <a:p>
          <a:endParaRPr lang="en-US"/>
        </a:p>
      </dgm:t>
    </dgm:pt>
    <dgm:pt modelId="{0B0B72A5-85AF-4321-B4AE-C23179E03CFC}" type="sibTrans" cxnId="{FC474B49-271B-4E4B-ADE7-E8718AF777B1}">
      <dgm:prSet/>
      <dgm:spPr/>
      <dgm:t>
        <a:bodyPr/>
        <a:lstStyle/>
        <a:p>
          <a:endParaRPr lang="en-US"/>
        </a:p>
      </dgm:t>
    </dgm:pt>
    <dgm:pt modelId="{8716DFD3-A949-4738-8ADB-CB0F856C351E}" type="pres">
      <dgm:prSet presAssocID="{385B2305-20D4-4181-8E66-CBD7BDB2A8BF}" presName="CompostProcess" presStyleCnt="0">
        <dgm:presLayoutVars>
          <dgm:dir/>
          <dgm:resizeHandles val="exact"/>
        </dgm:presLayoutVars>
      </dgm:prSet>
      <dgm:spPr/>
    </dgm:pt>
    <dgm:pt modelId="{C7318A01-16AC-4E89-96D1-38318009049C}" type="pres">
      <dgm:prSet presAssocID="{385B2305-20D4-4181-8E66-CBD7BDB2A8BF}" presName="arrow" presStyleLbl="bgShp" presStyleIdx="0" presStyleCnt="1"/>
      <dgm:spPr/>
    </dgm:pt>
    <dgm:pt modelId="{B6C171C4-FD1F-4303-95C1-EE04FD554F0E}" type="pres">
      <dgm:prSet presAssocID="{385B2305-20D4-4181-8E66-CBD7BDB2A8BF}" presName="linearProcess" presStyleCnt="0"/>
      <dgm:spPr/>
    </dgm:pt>
    <dgm:pt modelId="{D22BA160-804D-4339-A6E8-90350FC086F0}" type="pres">
      <dgm:prSet presAssocID="{26228430-612F-4F08-BFE7-499BE61FC72D}" presName="textNode" presStyleLbl="node1" presStyleIdx="0" presStyleCnt="2">
        <dgm:presLayoutVars>
          <dgm:bulletEnabled val="1"/>
        </dgm:presLayoutVars>
      </dgm:prSet>
      <dgm:spPr/>
    </dgm:pt>
    <dgm:pt modelId="{047EAE63-D9AE-4CA6-92CE-3CD8D1221921}" type="pres">
      <dgm:prSet presAssocID="{E6ED415A-AAD2-4EC4-A0CF-B162335434F5}" presName="sibTrans" presStyleCnt="0"/>
      <dgm:spPr/>
    </dgm:pt>
    <dgm:pt modelId="{9C9378C7-A4BE-476D-B159-6A9E79C212CF}" type="pres">
      <dgm:prSet presAssocID="{1806FAB5-B390-43A8-9BCA-1443E52A96D5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FC474B49-271B-4E4B-ADE7-E8718AF777B1}" srcId="{385B2305-20D4-4181-8E66-CBD7BDB2A8BF}" destId="{1806FAB5-B390-43A8-9BCA-1443E52A96D5}" srcOrd="1" destOrd="0" parTransId="{F6CF992A-3A57-4E84-8AC5-6F35E9B84721}" sibTransId="{0B0B72A5-85AF-4321-B4AE-C23179E03CFC}"/>
    <dgm:cxn modelId="{3CD4759A-C3F0-4220-8B2A-418F3A83A41D}" type="presOf" srcId="{1806FAB5-B390-43A8-9BCA-1443E52A96D5}" destId="{9C9378C7-A4BE-476D-B159-6A9E79C212CF}" srcOrd="0" destOrd="0" presId="urn:microsoft.com/office/officeart/2005/8/layout/hProcess9"/>
    <dgm:cxn modelId="{DDBA51C4-AB46-4550-A960-77004A2A4AF5}" type="presOf" srcId="{385B2305-20D4-4181-8E66-CBD7BDB2A8BF}" destId="{8716DFD3-A949-4738-8ADB-CB0F856C351E}" srcOrd="0" destOrd="0" presId="urn:microsoft.com/office/officeart/2005/8/layout/hProcess9"/>
    <dgm:cxn modelId="{D40119EF-2669-4451-AF54-2F1A0DEC86FD}" srcId="{385B2305-20D4-4181-8E66-CBD7BDB2A8BF}" destId="{26228430-612F-4F08-BFE7-499BE61FC72D}" srcOrd="0" destOrd="0" parTransId="{74FD650D-7BB5-4372-8193-15CA2EB9ED47}" sibTransId="{E6ED415A-AAD2-4EC4-A0CF-B162335434F5}"/>
    <dgm:cxn modelId="{049998FE-8F79-4B0D-973C-3FAABF9A97FC}" type="presOf" srcId="{26228430-612F-4F08-BFE7-499BE61FC72D}" destId="{D22BA160-804D-4339-A6E8-90350FC086F0}" srcOrd="0" destOrd="0" presId="urn:microsoft.com/office/officeart/2005/8/layout/hProcess9"/>
    <dgm:cxn modelId="{38F8AE4A-8F55-4F46-940B-C05CA39252A1}" type="presParOf" srcId="{8716DFD3-A949-4738-8ADB-CB0F856C351E}" destId="{C7318A01-16AC-4E89-96D1-38318009049C}" srcOrd="0" destOrd="0" presId="urn:microsoft.com/office/officeart/2005/8/layout/hProcess9"/>
    <dgm:cxn modelId="{63753528-EFE8-4864-82E5-A981BE0DF808}" type="presParOf" srcId="{8716DFD3-A949-4738-8ADB-CB0F856C351E}" destId="{B6C171C4-FD1F-4303-95C1-EE04FD554F0E}" srcOrd="1" destOrd="0" presId="urn:microsoft.com/office/officeart/2005/8/layout/hProcess9"/>
    <dgm:cxn modelId="{BF70DA70-FE1C-4CC5-BA5B-653FEC70103B}" type="presParOf" srcId="{B6C171C4-FD1F-4303-95C1-EE04FD554F0E}" destId="{D22BA160-804D-4339-A6E8-90350FC086F0}" srcOrd="0" destOrd="0" presId="urn:microsoft.com/office/officeart/2005/8/layout/hProcess9"/>
    <dgm:cxn modelId="{E8EFB9CD-DAC4-41BA-9341-F7A9454679A0}" type="presParOf" srcId="{B6C171C4-FD1F-4303-95C1-EE04FD554F0E}" destId="{047EAE63-D9AE-4CA6-92CE-3CD8D1221921}" srcOrd="1" destOrd="0" presId="urn:microsoft.com/office/officeart/2005/8/layout/hProcess9"/>
    <dgm:cxn modelId="{A44FD2F4-7E45-458B-984B-5D04336EE13D}" type="presParOf" srcId="{B6C171C4-FD1F-4303-95C1-EE04FD554F0E}" destId="{9C9378C7-A4BE-476D-B159-6A9E79C212CF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B2305-20D4-4181-8E66-CBD7BDB2A8B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6228430-612F-4F08-BFE7-499BE61FC72D}">
      <dgm:prSet phldrT="[Texto]"/>
      <dgm:spPr/>
      <dgm:t>
        <a:bodyPr/>
        <a:lstStyle/>
        <a:p>
          <a:r>
            <a:rPr lang="pt-BR" dirty="0"/>
            <a:t>Norma = 200</a:t>
          </a:r>
          <a:endParaRPr lang="en-US" dirty="0"/>
        </a:p>
      </dgm:t>
    </dgm:pt>
    <dgm:pt modelId="{74FD650D-7BB5-4372-8193-15CA2EB9ED47}" type="parTrans" cxnId="{D40119EF-2669-4451-AF54-2F1A0DEC86FD}">
      <dgm:prSet/>
      <dgm:spPr/>
      <dgm:t>
        <a:bodyPr/>
        <a:lstStyle/>
        <a:p>
          <a:endParaRPr lang="en-US"/>
        </a:p>
      </dgm:t>
    </dgm:pt>
    <dgm:pt modelId="{E6ED415A-AAD2-4EC4-A0CF-B162335434F5}" type="sibTrans" cxnId="{D40119EF-2669-4451-AF54-2F1A0DEC86FD}">
      <dgm:prSet/>
      <dgm:spPr/>
      <dgm:t>
        <a:bodyPr/>
        <a:lstStyle/>
        <a:p>
          <a:endParaRPr lang="en-US"/>
        </a:p>
      </dgm:t>
    </dgm:pt>
    <dgm:pt modelId="{1806FAB5-B390-43A8-9BCA-1443E52A96D5}">
      <dgm:prSet phldrT="[Texto]"/>
      <dgm:spPr/>
      <dgm:t>
        <a:bodyPr/>
        <a:lstStyle/>
        <a:p>
          <a:r>
            <a:rPr lang="pt-BR" dirty="0"/>
            <a:t>Ângulo = 0</a:t>
          </a:r>
          <a:endParaRPr lang="en-US" dirty="0"/>
        </a:p>
      </dgm:t>
    </dgm:pt>
    <dgm:pt modelId="{F6CF992A-3A57-4E84-8AC5-6F35E9B84721}" type="parTrans" cxnId="{FC474B49-271B-4E4B-ADE7-E8718AF777B1}">
      <dgm:prSet/>
      <dgm:spPr/>
      <dgm:t>
        <a:bodyPr/>
        <a:lstStyle/>
        <a:p>
          <a:endParaRPr lang="en-US"/>
        </a:p>
      </dgm:t>
    </dgm:pt>
    <dgm:pt modelId="{0B0B72A5-85AF-4321-B4AE-C23179E03CFC}" type="sibTrans" cxnId="{FC474B49-271B-4E4B-ADE7-E8718AF777B1}">
      <dgm:prSet/>
      <dgm:spPr/>
      <dgm:t>
        <a:bodyPr/>
        <a:lstStyle/>
        <a:p>
          <a:endParaRPr lang="en-US"/>
        </a:p>
      </dgm:t>
    </dgm:pt>
    <dgm:pt modelId="{8716DFD3-A949-4738-8ADB-CB0F856C351E}" type="pres">
      <dgm:prSet presAssocID="{385B2305-20D4-4181-8E66-CBD7BDB2A8BF}" presName="CompostProcess" presStyleCnt="0">
        <dgm:presLayoutVars>
          <dgm:dir/>
          <dgm:resizeHandles val="exact"/>
        </dgm:presLayoutVars>
      </dgm:prSet>
      <dgm:spPr/>
    </dgm:pt>
    <dgm:pt modelId="{C7318A01-16AC-4E89-96D1-38318009049C}" type="pres">
      <dgm:prSet presAssocID="{385B2305-20D4-4181-8E66-CBD7BDB2A8BF}" presName="arrow" presStyleLbl="bgShp" presStyleIdx="0" presStyleCnt="1"/>
      <dgm:spPr/>
    </dgm:pt>
    <dgm:pt modelId="{B6C171C4-FD1F-4303-95C1-EE04FD554F0E}" type="pres">
      <dgm:prSet presAssocID="{385B2305-20D4-4181-8E66-CBD7BDB2A8BF}" presName="linearProcess" presStyleCnt="0"/>
      <dgm:spPr/>
    </dgm:pt>
    <dgm:pt modelId="{D22BA160-804D-4339-A6E8-90350FC086F0}" type="pres">
      <dgm:prSet presAssocID="{26228430-612F-4F08-BFE7-499BE61FC72D}" presName="textNode" presStyleLbl="node1" presStyleIdx="0" presStyleCnt="2">
        <dgm:presLayoutVars>
          <dgm:bulletEnabled val="1"/>
        </dgm:presLayoutVars>
      </dgm:prSet>
      <dgm:spPr/>
    </dgm:pt>
    <dgm:pt modelId="{047EAE63-D9AE-4CA6-92CE-3CD8D1221921}" type="pres">
      <dgm:prSet presAssocID="{E6ED415A-AAD2-4EC4-A0CF-B162335434F5}" presName="sibTrans" presStyleCnt="0"/>
      <dgm:spPr/>
    </dgm:pt>
    <dgm:pt modelId="{9C9378C7-A4BE-476D-B159-6A9E79C212CF}" type="pres">
      <dgm:prSet presAssocID="{1806FAB5-B390-43A8-9BCA-1443E52A96D5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FC474B49-271B-4E4B-ADE7-E8718AF777B1}" srcId="{385B2305-20D4-4181-8E66-CBD7BDB2A8BF}" destId="{1806FAB5-B390-43A8-9BCA-1443E52A96D5}" srcOrd="1" destOrd="0" parTransId="{F6CF992A-3A57-4E84-8AC5-6F35E9B84721}" sibTransId="{0B0B72A5-85AF-4321-B4AE-C23179E03CFC}"/>
    <dgm:cxn modelId="{3CD4759A-C3F0-4220-8B2A-418F3A83A41D}" type="presOf" srcId="{1806FAB5-B390-43A8-9BCA-1443E52A96D5}" destId="{9C9378C7-A4BE-476D-B159-6A9E79C212CF}" srcOrd="0" destOrd="0" presId="urn:microsoft.com/office/officeart/2005/8/layout/hProcess9"/>
    <dgm:cxn modelId="{DDBA51C4-AB46-4550-A960-77004A2A4AF5}" type="presOf" srcId="{385B2305-20D4-4181-8E66-CBD7BDB2A8BF}" destId="{8716DFD3-A949-4738-8ADB-CB0F856C351E}" srcOrd="0" destOrd="0" presId="urn:microsoft.com/office/officeart/2005/8/layout/hProcess9"/>
    <dgm:cxn modelId="{D40119EF-2669-4451-AF54-2F1A0DEC86FD}" srcId="{385B2305-20D4-4181-8E66-CBD7BDB2A8BF}" destId="{26228430-612F-4F08-BFE7-499BE61FC72D}" srcOrd="0" destOrd="0" parTransId="{74FD650D-7BB5-4372-8193-15CA2EB9ED47}" sibTransId="{E6ED415A-AAD2-4EC4-A0CF-B162335434F5}"/>
    <dgm:cxn modelId="{049998FE-8F79-4B0D-973C-3FAABF9A97FC}" type="presOf" srcId="{26228430-612F-4F08-BFE7-499BE61FC72D}" destId="{D22BA160-804D-4339-A6E8-90350FC086F0}" srcOrd="0" destOrd="0" presId="urn:microsoft.com/office/officeart/2005/8/layout/hProcess9"/>
    <dgm:cxn modelId="{38F8AE4A-8F55-4F46-940B-C05CA39252A1}" type="presParOf" srcId="{8716DFD3-A949-4738-8ADB-CB0F856C351E}" destId="{C7318A01-16AC-4E89-96D1-38318009049C}" srcOrd="0" destOrd="0" presId="urn:microsoft.com/office/officeart/2005/8/layout/hProcess9"/>
    <dgm:cxn modelId="{63753528-EFE8-4864-82E5-A981BE0DF808}" type="presParOf" srcId="{8716DFD3-A949-4738-8ADB-CB0F856C351E}" destId="{B6C171C4-FD1F-4303-95C1-EE04FD554F0E}" srcOrd="1" destOrd="0" presId="urn:microsoft.com/office/officeart/2005/8/layout/hProcess9"/>
    <dgm:cxn modelId="{BF70DA70-FE1C-4CC5-BA5B-653FEC70103B}" type="presParOf" srcId="{B6C171C4-FD1F-4303-95C1-EE04FD554F0E}" destId="{D22BA160-804D-4339-A6E8-90350FC086F0}" srcOrd="0" destOrd="0" presId="urn:microsoft.com/office/officeart/2005/8/layout/hProcess9"/>
    <dgm:cxn modelId="{E8EFB9CD-DAC4-41BA-9341-F7A9454679A0}" type="presParOf" srcId="{B6C171C4-FD1F-4303-95C1-EE04FD554F0E}" destId="{047EAE63-D9AE-4CA6-92CE-3CD8D1221921}" srcOrd="1" destOrd="0" presId="urn:microsoft.com/office/officeart/2005/8/layout/hProcess9"/>
    <dgm:cxn modelId="{A44FD2F4-7E45-458B-984B-5D04336EE13D}" type="presParOf" srcId="{B6C171C4-FD1F-4303-95C1-EE04FD554F0E}" destId="{9C9378C7-A4BE-476D-B159-6A9E79C212CF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18A01-16AC-4E89-96D1-38318009049C}">
      <dsp:nvSpPr>
        <dsp:cNvPr id="0" name=""/>
        <dsp:cNvSpPr/>
      </dsp:nvSpPr>
      <dsp:spPr>
        <a:xfrm>
          <a:off x="409574" y="0"/>
          <a:ext cx="4641850" cy="195608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BA160-804D-4339-A6E8-90350FC086F0}">
      <dsp:nvSpPr>
        <dsp:cNvPr id="0" name=""/>
        <dsp:cNvSpPr/>
      </dsp:nvSpPr>
      <dsp:spPr>
        <a:xfrm>
          <a:off x="68529" y="586826"/>
          <a:ext cx="2593975" cy="7824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Norma = 200</a:t>
          </a:r>
          <a:endParaRPr lang="en-US" sz="3100" kern="1200" dirty="0"/>
        </a:p>
      </dsp:txBody>
      <dsp:txXfrm>
        <a:off x="106724" y="625021"/>
        <a:ext cx="2517585" cy="706044"/>
      </dsp:txXfrm>
    </dsp:sp>
    <dsp:sp modelId="{9C9378C7-A4BE-476D-B159-6A9E79C212CF}">
      <dsp:nvSpPr>
        <dsp:cNvPr id="0" name=""/>
        <dsp:cNvSpPr/>
      </dsp:nvSpPr>
      <dsp:spPr>
        <a:xfrm>
          <a:off x="2798495" y="586826"/>
          <a:ext cx="2593975" cy="7824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Ângulo = 0</a:t>
          </a:r>
          <a:endParaRPr lang="en-US" sz="3100" kern="1200" dirty="0"/>
        </a:p>
      </dsp:txBody>
      <dsp:txXfrm>
        <a:off x="2836690" y="625021"/>
        <a:ext cx="2517585" cy="706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18A01-16AC-4E89-96D1-38318009049C}">
      <dsp:nvSpPr>
        <dsp:cNvPr id="0" name=""/>
        <dsp:cNvSpPr/>
      </dsp:nvSpPr>
      <dsp:spPr>
        <a:xfrm>
          <a:off x="409574" y="0"/>
          <a:ext cx="4641850" cy="195608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BA160-804D-4339-A6E8-90350FC086F0}">
      <dsp:nvSpPr>
        <dsp:cNvPr id="0" name=""/>
        <dsp:cNvSpPr/>
      </dsp:nvSpPr>
      <dsp:spPr>
        <a:xfrm>
          <a:off x="68529" y="586826"/>
          <a:ext cx="2593975" cy="7824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Norma = 200</a:t>
          </a:r>
          <a:endParaRPr lang="en-US" sz="3100" kern="1200" dirty="0"/>
        </a:p>
      </dsp:txBody>
      <dsp:txXfrm>
        <a:off x="106724" y="625021"/>
        <a:ext cx="2517585" cy="706044"/>
      </dsp:txXfrm>
    </dsp:sp>
    <dsp:sp modelId="{9C9378C7-A4BE-476D-B159-6A9E79C212CF}">
      <dsp:nvSpPr>
        <dsp:cNvPr id="0" name=""/>
        <dsp:cNvSpPr/>
      </dsp:nvSpPr>
      <dsp:spPr>
        <a:xfrm>
          <a:off x="2798495" y="586826"/>
          <a:ext cx="2593975" cy="7824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Ângulo = 0</a:t>
          </a:r>
          <a:endParaRPr lang="en-US" sz="3100" kern="1200" dirty="0"/>
        </a:p>
      </dsp:txBody>
      <dsp:txXfrm>
        <a:off x="2836690" y="625021"/>
        <a:ext cx="2517585" cy="706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9D29C-948C-4608-8829-48BD4A1DFB4A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3172C-BECB-45F9-9FE3-8F71565DB11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7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9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55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4802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2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30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10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60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0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7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8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1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1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3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954A68-9EFE-4B4A-A346-924C5A58A1E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D0FCFA7-282F-47B9-83E7-201788640F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41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418259E-B52A-4719-BF93-0C1F5581B19B}"/>
              </a:ext>
            </a:extLst>
          </p:cNvPr>
          <p:cNvSpPr txBox="1"/>
          <p:nvPr/>
        </p:nvSpPr>
        <p:spPr>
          <a:xfrm>
            <a:off x="3101007" y="781878"/>
            <a:ext cx="5989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A utilização da derivada na detecção de bordas do método </a:t>
            </a:r>
            <a:r>
              <a:rPr lang="pt-BR" sz="3600" dirty="0" err="1"/>
              <a:t>Canny</a:t>
            </a:r>
            <a:endParaRPr lang="en-US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6986CA-D6E4-421F-BF8F-F2F5F7B09018}"/>
              </a:ext>
            </a:extLst>
          </p:cNvPr>
          <p:cNvSpPr txBox="1"/>
          <p:nvPr/>
        </p:nvSpPr>
        <p:spPr>
          <a:xfrm>
            <a:off x="443947" y="3548916"/>
            <a:ext cx="11304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Professor orientador: Victor Costa da Silva Campos;</a:t>
            </a:r>
          </a:p>
          <a:p>
            <a:r>
              <a:rPr lang="pt-BR" dirty="0"/>
              <a:t>Aluno padrinho: Lucas Henrique Lírio Costa (3° E.C)</a:t>
            </a:r>
          </a:p>
          <a:p>
            <a:endParaRPr lang="pt-BR" dirty="0"/>
          </a:p>
          <a:p>
            <a:endParaRPr lang="pt-BR" dirty="0"/>
          </a:p>
          <a:p>
            <a:pPr algn="ctr"/>
            <a:r>
              <a:rPr lang="pt-BR" dirty="0"/>
              <a:t>Gustavo </a:t>
            </a:r>
            <a:r>
              <a:rPr lang="pt-BR" dirty="0" err="1"/>
              <a:t>Tupini</a:t>
            </a:r>
            <a:r>
              <a:rPr lang="pt-BR" dirty="0"/>
              <a:t> Silveira</a:t>
            </a:r>
          </a:p>
          <a:p>
            <a:pPr algn="ctr"/>
            <a:r>
              <a:rPr lang="pt-BR" dirty="0"/>
              <a:t>Jamisson Jader Moraes Pereira Júnior</a:t>
            </a:r>
          </a:p>
          <a:p>
            <a:pPr algn="ctr"/>
            <a:r>
              <a:rPr lang="pt-BR" dirty="0"/>
              <a:t>Matheus de Paula</a:t>
            </a:r>
          </a:p>
          <a:p>
            <a:pPr algn="ctr"/>
            <a:r>
              <a:rPr lang="pt-BR" dirty="0"/>
              <a:t>Rangel Henrique Miranda</a:t>
            </a:r>
          </a:p>
          <a:p>
            <a:pPr algn="ctr"/>
            <a:r>
              <a:rPr lang="pt-BR" dirty="0"/>
              <a:t>Thiago Silva de Figueiredo</a:t>
            </a:r>
          </a:p>
          <a:p>
            <a:pPr algn="ctr"/>
            <a:r>
              <a:rPr lang="pt-BR" dirty="0"/>
              <a:t>Vinicius Fernandes Silva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0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666C8C6-1D01-4DEA-ABE1-0ACADFC8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49732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6530388" y="30651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Gy</a:t>
            </a:r>
            <a:endParaRPr lang="en-US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65723"/>
              </p:ext>
            </p:extLst>
          </p:nvPr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52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666C8C6-1D01-4DEA-ABE1-0ACADFC8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01035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6530388" y="30651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Gy</a:t>
            </a:r>
            <a:endParaRPr lang="en-US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/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13A0485-7310-4121-92BB-0D6B28EA4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047593"/>
              </p:ext>
            </p:extLst>
          </p:nvPr>
        </p:nvGraphicFramePr>
        <p:xfrm>
          <a:off x="4655818" y="5417187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1C7BCA0D-D062-4AAA-A6C7-54740C37917E}"/>
              </a:ext>
            </a:extLst>
          </p:cNvPr>
          <p:cNvSpPr txBox="1"/>
          <p:nvPr/>
        </p:nvSpPr>
        <p:spPr>
          <a:xfrm>
            <a:off x="5716214" y="505460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6530388" y="30651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Gy</a:t>
            </a:r>
            <a:endParaRPr lang="en-US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/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13A0485-7310-4121-92BB-0D6B28EA4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32227"/>
              </p:ext>
            </p:extLst>
          </p:nvPr>
        </p:nvGraphicFramePr>
        <p:xfrm>
          <a:off x="4655818" y="5417187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8D8AEA38-ED57-45B2-A33A-676CECCE827D}"/>
              </a:ext>
            </a:extLst>
          </p:cNvPr>
          <p:cNvSpPr txBox="1"/>
          <p:nvPr/>
        </p:nvSpPr>
        <p:spPr>
          <a:xfrm>
            <a:off x="5716214" y="505460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  <a:endParaRPr lang="en-US" dirty="0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FB41637-A41B-421E-B535-AC2BF937D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07656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6530388" y="30651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Gy</a:t>
            </a:r>
            <a:endParaRPr lang="en-US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/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13A0485-7310-4121-92BB-0D6B28EA4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46543"/>
              </p:ext>
            </p:extLst>
          </p:nvPr>
        </p:nvGraphicFramePr>
        <p:xfrm>
          <a:off x="4655818" y="5417187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220FB6C6-FA67-4913-88E7-A97FBB2A4358}"/>
              </a:ext>
            </a:extLst>
          </p:cNvPr>
          <p:cNvSpPr txBox="1"/>
          <p:nvPr/>
        </p:nvSpPr>
        <p:spPr>
          <a:xfrm>
            <a:off x="5716214" y="505460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  <a:endParaRPr lang="en-US" dirty="0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B074E146-A9CD-4FF2-BDBC-CD79A1338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785287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44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6530388" y="30651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Gy</a:t>
            </a:r>
            <a:endParaRPr lang="en-US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/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13A0485-7310-4121-92BB-0D6B28EA4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768460"/>
              </p:ext>
            </p:extLst>
          </p:nvPr>
        </p:nvGraphicFramePr>
        <p:xfrm>
          <a:off x="4655818" y="5417187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7CAB7309-CCED-41CC-8B19-2BC52A5C4D91}"/>
              </a:ext>
            </a:extLst>
          </p:cNvPr>
          <p:cNvSpPr txBox="1"/>
          <p:nvPr/>
        </p:nvSpPr>
        <p:spPr>
          <a:xfrm>
            <a:off x="5716214" y="505460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  <a:endParaRPr lang="en-US" dirty="0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D0A7EB41-E786-4B03-A5EE-888FD8ECB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548814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9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6530388" y="30651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Gy</a:t>
            </a:r>
            <a:endParaRPr lang="en-US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/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13A0485-7310-4121-92BB-0D6B28EA4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710125"/>
              </p:ext>
            </p:extLst>
          </p:nvPr>
        </p:nvGraphicFramePr>
        <p:xfrm>
          <a:off x="4655818" y="5417187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-50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68957871-240E-4B8F-81C8-B9BD4E93A111}"/>
              </a:ext>
            </a:extLst>
          </p:cNvPr>
          <p:cNvSpPr txBox="1"/>
          <p:nvPr/>
        </p:nvSpPr>
        <p:spPr>
          <a:xfrm>
            <a:off x="5716214" y="505460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  <a:endParaRPr lang="en-US" dirty="0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1913996F-D98D-4D90-BAC0-9E46A7FE0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701555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65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6530388" y="30651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Gy</a:t>
            </a:r>
            <a:endParaRPr lang="en-US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/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13A0485-7310-4121-92BB-0D6B28EA4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853984"/>
              </p:ext>
            </p:extLst>
          </p:nvPr>
        </p:nvGraphicFramePr>
        <p:xfrm>
          <a:off x="4655818" y="5417187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-50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A8B5F1E6-847D-47A5-B843-00D9C21D3CCC}"/>
              </a:ext>
            </a:extLst>
          </p:cNvPr>
          <p:cNvSpPr txBox="1"/>
          <p:nvPr/>
        </p:nvSpPr>
        <p:spPr>
          <a:xfrm>
            <a:off x="5716214" y="505460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  <a:endParaRPr lang="en-US" dirty="0"/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BE929063-A77B-4048-8A2D-38F976251A4D}"/>
              </a:ext>
            </a:extLst>
          </p:cNvPr>
          <p:cNvSpPr/>
          <p:nvPr/>
        </p:nvSpPr>
        <p:spPr>
          <a:xfrm>
            <a:off x="8166100" y="5600700"/>
            <a:ext cx="1028700" cy="54713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49B8465-2095-4D3F-B800-4D66BB9109ED}"/>
              </a:ext>
            </a:extLst>
          </p:cNvPr>
          <p:cNvSpPr txBox="1"/>
          <p:nvPr/>
        </p:nvSpPr>
        <p:spPr>
          <a:xfrm>
            <a:off x="9294239" y="5562600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/>
              <a:t>Gy</a:t>
            </a:r>
            <a:r>
              <a:rPr lang="pt-BR" sz="3200" dirty="0"/>
              <a:t> = 0</a:t>
            </a:r>
            <a:endParaRPr lang="en-US" sz="3200" dirty="0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99E3E8F3-B593-41A9-B3D3-626F52E37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67206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66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6530388" y="306518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Gx</a:t>
            </a:r>
            <a:endParaRPr lang="en-US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794043"/>
              </p:ext>
            </p:extLst>
          </p:nvPr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14EA9916-65B2-4204-BEA8-9446135FF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92202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0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13A0485-7310-4121-92BB-0D6B28EA4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251240"/>
              </p:ext>
            </p:extLst>
          </p:nvPr>
        </p:nvGraphicFramePr>
        <p:xfrm>
          <a:off x="4655818" y="5417187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A8B5F1E6-847D-47A5-B843-00D9C21D3CCC}"/>
              </a:ext>
            </a:extLst>
          </p:cNvPr>
          <p:cNvSpPr txBox="1"/>
          <p:nvPr/>
        </p:nvSpPr>
        <p:spPr>
          <a:xfrm>
            <a:off x="5716214" y="505460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  <a:endParaRPr lang="en-US" dirty="0"/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BE929063-A77B-4048-8A2D-38F976251A4D}"/>
              </a:ext>
            </a:extLst>
          </p:cNvPr>
          <p:cNvSpPr/>
          <p:nvPr/>
        </p:nvSpPr>
        <p:spPr>
          <a:xfrm>
            <a:off x="8166100" y="5600700"/>
            <a:ext cx="1028700" cy="54713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49B8465-2095-4D3F-B800-4D66BB9109ED}"/>
              </a:ext>
            </a:extLst>
          </p:cNvPr>
          <p:cNvSpPr txBox="1"/>
          <p:nvPr/>
        </p:nvSpPr>
        <p:spPr>
          <a:xfrm>
            <a:off x="9294239" y="5562600"/>
            <a:ext cx="196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/>
              <a:t>Gx</a:t>
            </a:r>
            <a:r>
              <a:rPr lang="pt-BR" sz="3200" dirty="0"/>
              <a:t> = -200</a:t>
            </a:r>
            <a:endParaRPr lang="en-US" sz="3200" dirty="0"/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DF9BB36C-122F-4437-8FCB-24E13930C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34105"/>
              </p:ext>
            </p:extLst>
          </p:nvPr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67EBB7-5DDD-4A53-8D99-7F6AE6A55601}"/>
              </a:ext>
            </a:extLst>
          </p:cNvPr>
          <p:cNvSpPr txBox="1"/>
          <p:nvPr/>
        </p:nvSpPr>
        <p:spPr>
          <a:xfrm>
            <a:off x="6530388" y="306518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Gx</a:t>
            </a:r>
            <a:endParaRPr lang="en-US" dirty="0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505C4731-E578-47C8-A6B1-26179218E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208070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25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49B8465-2095-4D3F-B800-4D66BB9109ED}"/>
              </a:ext>
            </a:extLst>
          </p:cNvPr>
          <p:cNvSpPr txBox="1"/>
          <p:nvPr/>
        </p:nvSpPr>
        <p:spPr>
          <a:xfrm>
            <a:off x="1750439" y="4191747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 </a:t>
            </a:r>
            <a:r>
              <a:rPr lang="pt-BR" sz="1200" dirty="0"/>
              <a:t>(3,2)</a:t>
            </a:r>
            <a:r>
              <a:rPr lang="pt-BR" sz="3200" dirty="0"/>
              <a:t> = (-200 , 0)</a:t>
            </a:r>
            <a:endParaRPr lang="en-US" sz="3200" dirty="0"/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CE089A6C-87DA-4C27-BB97-857C1C91D49B}"/>
              </a:ext>
            </a:extLst>
          </p:cNvPr>
          <p:cNvSpPr/>
          <p:nvPr/>
        </p:nvSpPr>
        <p:spPr>
          <a:xfrm rot="10800000">
            <a:off x="976993" y="4293635"/>
            <a:ext cx="622300" cy="381000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478BA0D6-6778-468F-AEBE-C97AD346A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360777"/>
              </p:ext>
            </p:extLst>
          </p:nvPr>
        </p:nvGraphicFramePr>
        <p:xfrm>
          <a:off x="5100732" y="3569621"/>
          <a:ext cx="5461000" cy="195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90EFD3AF-9E4C-4713-9B84-B0508932D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620338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6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foto, homem, mostrando, pessoa&#10;&#10;Descrição gerada com muito alta confiança">
            <a:extLst>
              <a:ext uri="{FF2B5EF4-FFF2-40B4-BE49-F238E27FC236}">
                <a16:creationId xmlns:a16="http://schemas.microsoft.com/office/drawing/2014/main" id="{9A0E7B0E-CD19-4CD9-AC7D-E3E57A84A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41" y="1493288"/>
            <a:ext cx="4839286" cy="230757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8522874-034B-4A72-8F60-6B390F50D90F}"/>
              </a:ext>
            </a:extLst>
          </p:cNvPr>
          <p:cNvSpPr txBox="1"/>
          <p:nvPr/>
        </p:nvSpPr>
        <p:spPr>
          <a:xfrm>
            <a:off x="3978401" y="95507"/>
            <a:ext cx="42351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/>
              <a:t>Computação gráfica</a:t>
            </a:r>
          </a:p>
          <a:p>
            <a:pPr algn="ctr"/>
            <a:r>
              <a:rPr lang="pt-BR" sz="2800" dirty="0"/>
              <a:t>X</a:t>
            </a:r>
          </a:p>
          <a:p>
            <a:pPr algn="ctr"/>
            <a:r>
              <a:rPr lang="pt-BR" sz="2800" dirty="0"/>
              <a:t>Processamento de imagem</a:t>
            </a:r>
            <a:endParaRPr lang="en-US" sz="2800" dirty="0"/>
          </a:p>
        </p:txBody>
      </p:sp>
      <p:pic>
        <p:nvPicPr>
          <p:cNvPr id="6" name="Imagem 5" descr="Uma imagem contendo edifício, céu&#10;&#10;Descrição gerada com alta confiança">
            <a:extLst>
              <a:ext uri="{FF2B5EF4-FFF2-40B4-BE49-F238E27FC236}">
                <a16:creationId xmlns:a16="http://schemas.microsoft.com/office/drawing/2014/main" id="{AFFDBDB6-ABF2-4ADF-B68F-5579DD19D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5" y="1416564"/>
            <a:ext cx="5025319" cy="24703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5C2AD7B-5B41-4FFE-92E9-992482C70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62" y="4206241"/>
            <a:ext cx="3215065" cy="25735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3D6DA3A-5C61-4A36-80B3-8F91F7137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3" y="4206241"/>
            <a:ext cx="3215065" cy="25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59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49B8465-2095-4D3F-B800-4D66BB9109ED}"/>
              </a:ext>
            </a:extLst>
          </p:cNvPr>
          <p:cNvSpPr txBox="1"/>
          <p:nvPr/>
        </p:nvSpPr>
        <p:spPr>
          <a:xfrm>
            <a:off x="1750439" y="4191747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 </a:t>
            </a:r>
            <a:r>
              <a:rPr lang="pt-BR" sz="1200" dirty="0"/>
              <a:t>(3,2)</a:t>
            </a:r>
            <a:r>
              <a:rPr lang="pt-BR" sz="3200" dirty="0"/>
              <a:t> = (-200 , 0)</a:t>
            </a:r>
            <a:endParaRPr lang="en-US" sz="3200" dirty="0"/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CE089A6C-87DA-4C27-BB97-857C1C91D49B}"/>
              </a:ext>
            </a:extLst>
          </p:cNvPr>
          <p:cNvSpPr/>
          <p:nvPr/>
        </p:nvSpPr>
        <p:spPr>
          <a:xfrm rot="10800000">
            <a:off x="976993" y="4293635"/>
            <a:ext cx="622300" cy="381000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478BA0D6-6778-468F-AEBE-C97AD346AC30}"/>
              </a:ext>
            </a:extLst>
          </p:cNvPr>
          <p:cNvGraphicFramePr/>
          <p:nvPr/>
        </p:nvGraphicFramePr>
        <p:xfrm>
          <a:off x="5100732" y="3569621"/>
          <a:ext cx="5461000" cy="195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90EFD3AF-9E4C-4713-9B84-B0508932D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791005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864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666C8C6-1D01-4DEA-ABE1-0ACADFC8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88323"/>
              </p:ext>
            </p:extLst>
          </p:nvPr>
        </p:nvGraphicFramePr>
        <p:xfrm>
          <a:off x="2389304" y="2489200"/>
          <a:ext cx="8128000" cy="18796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200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120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80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200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120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80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FF00"/>
                          </a:solidFill>
                        </a:rPr>
                        <a:t>200</a:t>
                      </a:r>
                      <a:endParaRPr lang="en-US" sz="20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120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80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200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120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80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200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120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80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1" y="76616"/>
            <a:ext cx="561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3 - Supressão do não máximo:</a:t>
            </a:r>
            <a:endParaRPr lang="en-US" sz="320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B04AF55-94B0-4226-8439-370BCE3AAA4C}"/>
              </a:ext>
            </a:extLst>
          </p:cNvPr>
          <p:cNvCxnSpPr>
            <a:cxnSpLocks/>
          </p:cNvCxnSpPr>
          <p:nvPr/>
        </p:nvCxnSpPr>
        <p:spPr>
          <a:xfrm>
            <a:off x="2389304" y="3543300"/>
            <a:ext cx="8216900" cy="0"/>
          </a:xfrm>
          <a:prstGeom prst="line">
            <a:avLst/>
          </a:prstGeom>
          <a:ln w="7620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2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1" y="76616"/>
            <a:ext cx="561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3 - Supressão do não máximo:</a:t>
            </a:r>
            <a:endParaRPr lang="en-US" sz="32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9FFF90C-4508-4832-83DD-B127AA6E9134}"/>
              </a:ext>
            </a:extLst>
          </p:cNvPr>
          <p:cNvCxnSpPr>
            <a:cxnSpLocks/>
          </p:cNvCxnSpPr>
          <p:nvPr/>
        </p:nvCxnSpPr>
        <p:spPr>
          <a:xfrm>
            <a:off x="2389304" y="3543300"/>
            <a:ext cx="8216900" cy="0"/>
          </a:xfrm>
          <a:prstGeom prst="line">
            <a:avLst/>
          </a:prstGeom>
          <a:ln w="7620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C02AD653-F699-4BB1-87E2-2E01902E1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745666"/>
              </p:ext>
            </p:extLst>
          </p:nvPr>
        </p:nvGraphicFramePr>
        <p:xfrm>
          <a:off x="2389304" y="2489200"/>
          <a:ext cx="8128000" cy="18796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200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120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80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200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120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80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200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120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80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200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120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80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009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666C8C6-1D01-4DEA-ABE1-0ACADFC8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146616"/>
              </p:ext>
            </p:extLst>
          </p:nvPr>
        </p:nvGraphicFramePr>
        <p:xfrm>
          <a:off x="2389304" y="2489200"/>
          <a:ext cx="8128000" cy="18796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1" y="76616"/>
            <a:ext cx="561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3 - Supressão do não máximo: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753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C2980F6-F023-4259-AEEC-C973F40032FC}"/>
              </a:ext>
            </a:extLst>
          </p:cNvPr>
          <p:cNvSpPr txBox="1"/>
          <p:nvPr/>
        </p:nvSpPr>
        <p:spPr>
          <a:xfrm>
            <a:off x="1370693" y="4477814"/>
            <a:ext cx="9440034" cy="1017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4 -</a:t>
            </a:r>
            <a:r>
              <a:rPr lang="en-US" sz="48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Limiarização</a:t>
            </a:r>
            <a:r>
              <a:rPr 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por </a:t>
            </a:r>
            <a:r>
              <a:rPr lang="en-US" sz="48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histerese</a:t>
            </a:r>
            <a:r>
              <a:rPr 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87ECFB0-6EA5-428C-816E-4FF695D32751}"/>
              </a:ext>
            </a:extLst>
          </p:cNvPr>
          <p:cNvPicPr/>
          <p:nvPr/>
        </p:nvPicPr>
        <p:blipFill rotWithShape="1">
          <a:blip r:embed="rId3"/>
          <a:srcRect l="33867" t="38904" r="34913" b="35056"/>
          <a:stretch/>
        </p:blipFill>
        <p:spPr bwMode="auto">
          <a:xfrm>
            <a:off x="1810443" y="632448"/>
            <a:ext cx="8560533" cy="384536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093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F5F1AA1A-CF43-42E1-8062-4D5CD1D822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89" y="1347376"/>
            <a:ext cx="6220265" cy="46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1E7BCF8-8618-4222-822C-35182E2E86F3}"/>
              </a:ext>
            </a:extLst>
          </p:cNvPr>
          <p:cNvSpPr txBox="1"/>
          <p:nvPr/>
        </p:nvSpPr>
        <p:spPr>
          <a:xfrm flipH="1">
            <a:off x="4956083" y="439114"/>
            <a:ext cx="2802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Demonstração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298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ED3C49-08A6-4F32-8D0C-D12B88AC427C}"/>
              </a:ext>
            </a:extLst>
          </p:cNvPr>
          <p:cNvSpPr txBox="1"/>
          <p:nvPr/>
        </p:nvSpPr>
        <p:spPr>
          <a:xfrm flipH="1">
            <a:off x="123401" y="76616"/>
            <a:ext cx="561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Resultados</a:t>
            </a:r>
            <a:endParaRPr lang="en-US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3A062F-E73E-414B-95CE-E8CA70FF786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7"/>
          <a:stretch/>
        </p:blipFill>
        <p:spPr>
          <a:xfrm>
            <a:off x="344830" y="3547666"/>
            <a:ext cx="5400040" cy="151191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C3CA886-4064-46A4-9DF1-570D75F53F6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2" b="30945"/>
          <a:stretch/>
        </p:blipFill>
        <p:spPr>
          <a:xfrm>
            <a:off x="6096000" y="1135891"/>
            <a:ext cx="5400040" cy="16345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0E3866E-FF06-4538-815A-A5B2AC77D80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94"/>
          <a:stretch/>
        </p:blipFill>
        <p:spPr>
          <a:xfrm>
            <a:off x="340359" y="1102661"/>
            <a:ext cx="5400040" cy="16677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9C84F9-212D-497E-ACAB-A9632BE269D1}"/>
              </a:ext>
            </a:extLst>
          </p:cNvPr>
          <p:cNvSpPr txBox="1"/>
          <p:nvPr/>
        </p:nvSpPr>
        <p:spPr>
          <a:xfrm>
            <a:off x="1346369" y="733329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Objeto a 0.5 metros da câmera</a:t>
            </a:r>
            <a:endParaRPr 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72DD0E-4262-4ACC-82D3-1790C87F97F2}"/>
              </a:ext>
            </a:extLst>
          </p:cNvPr>
          <p:cNvSpPr txBox="1"/>
          <p:nvPr/>
        </p:nvSpPr>
        <p:spPr>
          <a:xfrm>
            <a:off x="7210489" y="79745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Objeto a 0.75 metros da câmera</a:t>
            </a: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741CC0-8D57-43D6-83B4-F0FC3B01C4C9}"/>
              </a:ext>
            </a:extLst>
          </p:cNvPr>
          <p:cNvSpPr txBox="1"/>
          <p:nvPr/>
        </p:nvSpPr>
        <p:spPr>
          <a:xfrm>
            <a:off x="1436938" y="3178334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Objeto a 1 metros da câmera</a:t>
            </a:r>
            <a:endParaRPr lang="en-US" dirty="0"/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34672F25-BA8F-4C50-A19D-2B790AC68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458614"/>
              </p:ext>
            </p:extLst>
          </p:nvPr>
        </p:nvGraphicFramePr>
        <p:xfrm>
          <a:off x="6451231" y="3209041"/>
          <a:ext cx="5044809" cy="3065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99797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3797CA-51AE-4245-A8B2-F5D018052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13CF6-CAE0-4A88-A734-2A3DBFE89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 descr="Uma imagem contendo equipamentos eletrônicos&#10;&#10;Descrição gerada com muito alta confiança">
            <a:extLst>
              <a:ext uri="{FF2B5EF4-FFF2-40B4-BE49-F238E27FC236}">
                <a16:creationId xmlns:a16="http://schemas.microsoft.com/office/drawing/2014/main" id="{8A57E5EA-4A9B-49A8-BE69-B76D91F0D20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9"/>
          <a:stretch/>
        </p:blipFill>
        <p:spPr>
          <a:xfrm>
            <a:off x="643467" y="1474899"/>
            <a:ext cx="5372099" cy="34314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C6E9349-6315-49D8-AAAE-17CACAE72FD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6" b="11315"/>
          <a:stretch/>
        </p:blipFill>
        <p:spPr>
          <a:xfrm>
            <a:off x="6015566" y="1880449"/>
            <a:ext cx="3254064" cy="26203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BC4F90-2E9D-492E-BD4F-CAF5B292A55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7" t="15184" r="2837" b="24210"/>
          <a:stretch/>
        </p:blipFill>
        <p:spPr>
          <a:xfrm>
            <a:off x="9542494" y="2533650"/>
            <a:ext cx="1908485" cy="17907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CD18A3-0636-4437-944B-DED02786F7A1}"/>
              </a:ext>
            </a:extLst>
          </p:cNvPr>
          <p:cNvSpPr txBox="1"/>
          <p:nvPr/>
        </p:nvSpPr>
        <p:spPr>
          <a:xfrm flipH="1">
            <a:off x="0" y="-42203"/>
            <a:ext cx="561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9627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4241E5-4CE1-4C71-BF9D-8744DEFBD4E0}"/>
              </a:ext>
            </a:extLst>
          </p:cNvPr>
          <p:cNvSpPr txBox="1"/>
          <p:nvPr/>
        </p:nvSpPr>
        <p:spPr>
          <a:xfrm>
            <a:off x="3876379" y="197346"/>
            <a:ext cx="492999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/>
              <a:t>Peões </a:t>
            </a:r>
          </a:p>
          <a:p>
            <a:pPr algn="ctr"/>
            <a:r>
              <a:rPr lang="pt-BR" sz="13800" dirty="0"/>
              <a:t>A</a:t>
            </a:r>
          </a:p>
          <a:p>
            <a:pPr algn="ctr"/>
            <a:r>
              <a:rPr lang="pt-BR" sz="13800" dirty="0"/>
              <a:t>Bordo</a:t>
            </a:r>
            <a:endParaRPr lang="en-US" sz="2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1CAB2-7101-471E-9EBB-1C9C0D007B9E}"/>
              </a:ext>
            </a:extLst>
          </p:cNvPr>
          <p:cNvSpPr txBox="1"/>
          <p:nvPr/>
        </p:nvSpPr>
        <p:spPr>
          <a:xfrm rot="19397102">
            <a:off x="1428133" y="2098264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Jjjjjjjjjjjjjjjjjjjjjjjjjjj</a:t>
            </a:r>
            <a:endParaRPr lang="pt-BR" dirty="0"/>
          </a:p>
          <a:p>
            <a:pPr algn="ctr"/>
            <a:r>
              <a:rPr lang="pt-BR" dirty="0"/>
              <a:t>(NISSIN)</a:t>
            </a:r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8AAAAB-B5A6-4CCD-AB7D-254E67DBCAC7}"/>
              </a:ext>
            </a:extLst>
          </p:cNvPr>
          <p:cNvSpPr txBox="1"/>
          <p:nvPr/>
        </p:nvSpPr>
        <p:spPr>
          <a:xfrm>
            <a:off x="9625988" y="998806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Peão da silva</a:t>
            </a:r>
            <a:endParaRPr 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F7B013-8800-47BA-9547-AB61A29E71F2}"/>
              </a:ext>
            </a:extLst>
          </p:cNvPr>
          <p:cNvSpPr txBox="1"/>
          <p:nvPr/>
        </p:nvSpPr>
        <p:spPr>
          <a:xfrm rot="1432844">
            <a:off x="9792762" y="5193604"/>
            <a:ext cx="154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Power Rangel</a:t>
            </a: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D74E679-1609-4C0A-B1EE-FC290AFCED7A}"/>
              </a:ext>
            </a:extLst>
          </p:cNvPr>
          <p:cNvSpPr txBox="1"/>
          <p:nvPr/>
        </p:nvSpPr>
        <p:spPr>
          <a:xfrm rot="1901481">
            <a:off x="1195754" y="443048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Lambsal</a:t>
            </a:r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1D476D-348D-4965-B281-A23363F8FEC7}"/>
              </a:ext>
            </a:extLst>
          </p:cNvPr>
          <p:cNvSpPr txBox="1"/>
          <p:nvPr/>
        </p:nvSpPr>
        <p:spPr>
          <a:xfrm rot="609385">
            <a:off x="1766451" y="572111"/>
            <a:ext cx="122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Sensodyne</a:t>
            </a:r>
            <a:endParaRPr 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F72316-84A8-4AE9-9BF1-70F89840EF58}"/>
              </a:ext>
            </a:extLst>
          </p:cNvPr>
          <p:cNvSpPr txBox="1"/>
          <p:nvPr/>
        </p:nvSpPr>
        <p:spPr>
          <a:xfrm rot="609385">
            <a:off x="9859769" y="3042163"/>
            <a:ext cx="9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DiPaula</a:t>
            </a:r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3A8D73-CE9F-4A12-9D13-E38F4BF5D4EA}"/>
              </a:ext>
            </a:extLst>
          </p:cNvPr>
          <p:cNvSpPr txBox="1"/>
          <p:nvPr/>
        </p:nvSpPr>
        <p:spPr>
          <a:xfrm>
            <a:off x="9577305" y="6490514"/>
            <a:ext cx="2596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/>
              <a:t>E o Vinícius continua perdido...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121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8522874-034B-4A72-8F60-6B390F50D90F}"/>
              </a:ext>
            </a:extLst>
          </p:cNvPr>
          <p:cNvSpPr txBox="1"/>
          <p:nvPr/>
        </p:nvSpPr>
        <p:spPr>
          <a:xfrm>
            <a:off x="2740104" y="95507"/>
            <a:ext cx="671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/>
              <a:t>Como uma imagem é vista pelo algoritmo?</a:t>
            </a:r>
            <a:endParaRPr lang="en-US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F33B39-127B-43E5-BF1E-9D6E5E55BD4E}"/>
              </a:ext>
            </a:extLst>
          </p:cNvPr>
          <p:cNvPicPr/>
          <p:nvPr/>
        </p:nvPicPr>
        <p:blipFill rotWithShape="1">
          <a:blip r:embed="rId2"/>
          <a:srcRect l="25047" t="26313" r="23624" b="20623"/>
          <a:stretch/>
        </p:blipFill>
        <p:spPr bwMode="auto">
          <a:xfrm>
            <a:off x="0" y="1615035"/>
            <a:ext cx="5618922" cy="3373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BF779C1-C832-427F-857D-96DAA9D9561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4" t="13313" r="2174" b="18269"/>
          <a:stretch/>
        </p:blipFill>
        <p:spPr bwMode="auto">
          <a:xfrm>
            <a:off x="6394616" y="2212195"/>
            <a:ext cx="2114550" cy="1762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A303F9A-CAB1-46ED-9FEF-3E3544785D08}"/>
              </a:ext>
            </a:extLst>
          </p:cNvPr>
          <p:cNvPicPr/>
          <p:nvPr/>
        </p:nvPicPr>
        <p:blipFill rotWithShape="1">
          <a:blip r:embed="rId4"/>
          <a:srcRect l="1411" t="7216" r="4222" b="7132"/>
          <a:stretch/>
        </p:blipFill>
        <p:spPr bwMode="auto">
          <a:xfrm>
            <a:off x="9088619" y="2212195"/>
            <a:ext cx="3103381" cy="20203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03E6A83-855B-47B2-AE17-060A014A7177}"/>
              </a:ext>
            </a:extLst>
          </p:cNvPr>
          <p:cNvCxnSpPr>
            <a:cxnSpLocks/>
          </p:cNvCxnSpPr>
          <p:nvPr/>
        </p:nvCxnSpPr>
        <p:spPr>
          <a:xfrm>
            <a:off x="4929809" y="2464904"/>
            <a:ext cx="1643271" cy="53008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9193B3E-999F-4CD9-8A13-1984AFB38A9E}"/>
              </a:ext>
            </a:extLst>
          </p:cNvPr>
          <p:cNvCxnSpPr>
            <a:cxnSpLocks/>
          </p:cNvCxnSpPr>
          <p:nvPr/>
        </p:nvCxnSpPr>
        <p:spPr>
          <a:xfrm>
            <a:off x="7752522" y="2994991"/>
            <a:ext cx="1336097" cy="4913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41C857-AD19-432B-A06E-802B33CC0972}"/>
              </a:ext>
            </a:extLst>
          </p:cNvPr>
          <p:cNvSpPr txBox="1"/>
          <p:nvPr/>
        </p:nvSpPr>
        <p:spPr>
          <a:xfrm>
            <a:off x="916303" y="5268819"/>
            <a:ext cx="364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Imagem como uma matriz</a:t>
            </a:r>
            <a:endParaRPr lang="en-US" sz="24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41FB086-DB10-46A8-99F3-7F4F937B64C2}"/>
              </a:ext>
            </a:extLst>
          </p:cNvPr>
          <p:cNvSpPr txBox="1"/>
          <p:nvPr/>
        </p:nvSpPr>
        <p:spPr>
          <a:xfrm>
            <a:off x="7031679" y="4526283"/>
            <a:ext cx="84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Pixel</a:t>
            </a:r>
            <a:endParaRPr lang="en-US" sz="24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5771841-F694-4E60-8F4A-9E1860428F4A}"/>
              </a:ext>
            </a:extLst>
          </p:cNvPr>
          <p:cNvSpPr txBox="1"/>
          <p:nvPr/>
        </p:nvSpPr>
        <p:spPr>
          <a:xfrm>
            <a:off x="10220097" y="4568536"/>
            <a:ext cx="84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RGB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188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essoa, mulher, vestuário, edifício&#10;&#10;Descrição gerada com muito alta confiança">
            <a:extLst>
              <a:ext uri="{FF2B5EF4-FFF2-40B4-BE49-F238E27FC236}">
                <a16:creationId xmlns:a16="http://schemas.microsoft.com/office/drawing/2014/main" id="{60C0B0B7-7A2A-4223-A058-481F532B9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7" r="-3" b="2263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9" name="Imagem 8" descr="Uma imagem contendo pessoa, mulher, verde, mantendo&#10;&#10;Descrição gerada com muito alta confiança">
            <a:extLst>
              <a:ext uri="{FF2B5EF4-FFF2-40B4-BE49-F238E27FC236}">
                <a16:creationId xmlns:a16="http://schemas.microsoft.com/office/drawing/2014/main" id="{D863FCB9-3535-4EE9-8313-3BC4120BE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4" r="1" b="6175"/>
          <a:stretch/>
        </p:blipFill>
        <p:spPr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12" name="Imagem 11" descr="Uma imagem contendo pessoa, animal&#10;&#10;Descrição gerada com alta confiança">
            <a:extLst>
              <a:ext uri="{FF2B5EF4-FFF2-40B4-BE49-F238E27FC236}">
                <a16:creationId xmlns:a16="http://schemas.microsoft.com/office/drawing/2014/main" id="{237989C9-074B-4683-B8A7-DE16EF2C6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 r="16008" b="4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3" name="Imagem 2" descr="Uma imagem contendo pessoa, mulher, menina, mantendo&#10;&#10;Descrição gerada com muito alta confiança">
            <a:extLst>
              <a:ext uri="{FF2B5EF4-FFF2-40B4-BE49-F238E27FC236}">
                <a16:creationId xmlns:a16="http://schemas.microsoft.com/office/drawing/2014/main" id="{3059924A-E7CC-438E-B1CE-C9E495238E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1" b="4247"/>
          <a:stretch/>
        </p:blipFill>
        <p:spPr>
          <a:xfrm>
            <a:off x="1" y="4065775"/>
            <a:ext cx="5001186" cy="27922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7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pessoa, mulher, vestuário, edifício&#10;&#10;Descrição gerada com muito alta confiança">
            <a:extLst>
              <a:ext uri="{FF2B5EF4-FFF2-40B4-BE49-F238E27FC236}">
                <a16:creationId xmlns:a16="http://schemas.microsoft.com/office/drawing/2014/main" id="{B842489E-5F73-4B28-A855-C5EF5AC64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9" r="22898" b="-1"/>
          <a:stretch/>
        </p:blipFill>
        <p:spPr>
          <a:xfrm>
            <a:off x="-4" y="10"/>
            <a:ext cx="6108192" cy="6857990"/>
          </a:xfrm>
          <a:prstGeom prst="rect">
            <a:avLst/>
          </a:prstGeom>
        </p:spPr>
      </p:pic>
      <p:pic>
        <p:nvPicPr>
          <p:cNvPr id="7" name="Imagem 6" descr="Uma imagem contendo objeto ao ar livre&#10;&#10;Descrição gerada com alta confiança">
            <a:extLst>
              <a:ext uri="{FF2B5EF4-FFF2-40B4-BE49-F238E27FC236}">
                <a16:creationId xmlns:a16="http://schemas.microsoft.com/office/drawing/2014/main" id="{5FC3D243-BF95-4434-A243-1F9AA2A2FD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r="38264" b="-1"/>
          <a:stretch/>
        </p:blipFill>
        <p:spPr>
          <a:xfrm>
            <a:off x="6150399" y="10"/>
            <a:ext cx="6092029" cy="6857990"/>
          </a:xfrm>
          <a:prstGeom prst="rect">
            <a:avLst/>
          </a:prstGeom>
        </p:spPr>
      </p:pic>
      <p:sp useBgFill="1">
        <p:nvSpPr>
          <p:cNvPr id="24" name="Freeform 5">
            <a:extLst>
              <a:ext uri="{FF2B5EF4-FFF2-40B4-BE49-F238E27FC236}">
                <a16:creationId xmlns:a16="http://schemas.microsoft.com/office/drawing/2014/main" id="{1F540B41-70DC-46BF-BB25-38693A0E0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D12788-CCB5-481A-A30F-9E02A3D2CBDF}"/>
              </a:ext>
            </a:extLst>
          </p:cNvPr>
          <p:cNvSpPr txBox="1"/>
          <p:nvPr/>
        </p:nvSpPr>
        <p:spPr>
          <a:xfrm>
            <a:off x="2480733" y="2074339"/>
            <a:ext cx="721995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endParaRPr lang="en-US" sz="4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Método</a:t>
            </a:r>
            <a:r>
              <a:rPr lang="en-US" sz="4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de Canny</a:t>
            </a:r>
          </a:p>
        </p:txBody>
      </p:sp>
    </p:spTree>
    <p:extLst>
      <p:ext uri="{BB962C8B-B14F-4D97-AF65-F5344CB8AC3E}">
        <p14:creationId xmlns:p14="http://schemas.microsoft.com/office/powerpoint/2010/main" val="295179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9B0F1BF-72BE-4EAC-A9CD-E7C9945A9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6" t="41843" r="17615" b="24705"/>
          <a:stretch/>
        </p:blipFill>
        <p:spPr>
          <a:xfrm>
            <a:off x="1846939" y="1091152"/>
            <a:ext cx="8498123" cy="26086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72FD1F4-618A-451E-8069-06F137922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" t="22346" r="18308" b="35582"/>
          <a:stretch/>
        </p:blipFill>
        <p:spPr>
          <a:xfrm>
            <a:off x="1846938" y="3917556"/>
            <a:ext cx="8498124" cy="25175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87B126-465A-4F4C-B936-6CD882192CE7}"/>
              </a:ext>
            </a:extLst>
          </p:cNvPr>
          <p:cNvSpPr txBox="1"/>
          <p:nvPr/>
        </p:nvSpPr>
        <p:spPr>
          <a:xfrm>
            <a:off x="4027837" y="350180"/>
            <a:ext cx="413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/>
              <a:t>1 – Suavização Gaussiana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081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D87B126-465A-4F4C-B936-6CD882192CE7}"/>
              </a:ext>
            </a:extLst>
          </p:cNvPr>
          <p:cNvSpPr txBox="1"/>
          <p:nvPr/>
        </p:nvSpPr>
        <p:spPr>
          <a:xfrm>
            <a:off x="4965722" y="157597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/>
              <a:t>2 – Gradiente</a:t>
            </a:r>
            <a:endParaRPr lang="en-US" sz="2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1B378F1-282B-416D-B3FB-F4A5397CB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6" t="31991" r="25807" b="13418"/>
          <a:stretch/>
        </p:blipFill>
        <p:spPr>
          <a:xfrm>
            <a:off x="3392155" y="1699743"/>
            <a:ext cx="5190978" cy="3742006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04E01D-D756-405E-AD82-1FF330642FC1}"/>
              </a:ext>
            </a:extLst>
          </p:cNvPr>
          <p:cNvGrpSpPr/>
          <p:nvPr/>
        </p:nvGrpSpPr>
        <p:grpSpPr>
          <a:xfrm>
            <a:off x="3608865" y="980660"/>
            <a:ext cx="4974268" cy="5768009"/>
            <a:chOff x="3608865" y="980660"/>
            <a:chExt cx="4974268" cy="576800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85F737C-642F-4064-98AA-5E8869CD3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192" r="25231" b="12187"/>
            <a:stretch/>
          </p:blipFill>
          <p:spPr>
            <a:xfrm>
              <a:off x="3608865" y="980660"/>
              <a:ext cx="4974268" cy="5768009"/>
            </a:xfrm>
            <a:prstGeom prst="rect">
              <a:avLst/>
            </a:prstGeom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EEE9EDBB-7443-4DDA-B9D1-4EEBE8786626}"/>
                </a:ext>
              </a:extLst>
            </p:cNvPr>
            <p:cNvGrpSpPr/>
            <p:nvPr/>
          </p:nvGrpSpPr>
          <p:grpSpPr>
            <a:xfrm>
              <a:off x="5433389" y="4500131"/>
              <a:ext cx="2676940" cy="533248"/>
              <a:chOff x="5433389" y="4500131"/>
              <a:chExt cx="2676940" cy="533248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A0B0EAA-B0B1-42F0-A40B-486AC8659DE3}"/>
                  </a:ext>
                </a:extLst>
              </p:cNvPr>
              <p:cNvSpPr/>
              <p:nvPr/>
            </p:nvSpPr>
            <p:spPr>
              <a:xfrm>
                <a:off x="5433390" y="4500131"/>
                <a:ext cx="2676939" cy="5332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</a:rPr>
                  <a:t>G (</a:t>
                </a:r>
                <a:r>
                  <a:rPr lang="pt-BR" dirty="0" err="1">
                    <a:solidFill>
                      <a:schemeClr val="bg1"/>
                    </a:solidFill>
                  </a:rPr>
                  <a:t>x,y</a:t>
                </a:r>
                <a:r>
                  <a:rPr lang="pt-BR" dirty="0">
                    <a:solidFill>
                      <a:schemeClr val="bg1"/>
                    </a:solidFill>
                  </a:rPr>
                  <a:t>) = (</a:t>
                </a:r>
                <a:r>
                  <a:rPr lang="pt-BR" dirty="0" err="1">
                    <a:solidFill>
                      <a:schemeClr val="bg1"/>
                    </a:solidFill>
                  </a:rPr>
                  <a:t>Dx</a:t>
                </a:r>
                <a:r>
                  <a:rPr lang="pt-BR" dirty="0">
                    <a:solidFill>
                      <a:schemeClr val="bg1"/>
                    </a:solidFill>
                  </a:rPr>
                  <a:t>, </a:t>
                </a:r>
                <a:r>
                  <a:rPr lang="pt-BR" dirty="0" err="1">
                    <a:solidFill>
                      <a:schemeClr val="bg1"/>
                    </a:solidFill>
                  </a:rPr>
                  <a:t>Dy</a:t>
                </a:r>
                <a:r>
                  <a:rPr lang="pt-BR" dirty="0">
                    <a:solidFill>
                      <a:schemeClr val="bg1"/>
                    </a:solidFill>
                  </a:rPr>
                  <a:t>)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riângulo isósceles 8">
                <a:extLst>
                  <a:ext uri="{FF2B5EF4-FFF2-40B4-BE49-F238E27FC236}">
                    <a16:creationId xmlns:a16="http://schemas.microsoft.com/office/drawing/2014/main" id="{784BCCB6-B69E-457F-91CD-05FF1BC5E570}"/>
                  </a:ext>
                </a:extLst>
              </p:cNvPr>
              <p:cNvSpPr/>
              <p:nvPr/>
            </p:nvSpPr>
            <p:spPr>
              <a:xfrm rot="10800000">
                <a:off x="5433389" y="4651512"/>
                <a:ext cx="397567" cy="306175"/>
              </a:xfrm>
              <a:prstGeom prst="triangl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289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666C8C6-1D01-4DEA-ABE1-0ACADFC8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946509"/>
              </p:ext>
            </p:extLst>
          </p:nvPr>
        </p:nvGraphicFramePr>
        <p:xfrm>
          <a:off x="1939234" y="1296984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939234" y="712209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49582"/>
              </p:ext>
            </p:extLst>
          </p:nvPr>
        </p:nvGraphicFramePr>
        <p:xfrm>
          <a:off x="2241824" y="4497270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3867806" y="407916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Gy</a:t>
            </a:r>
            <a:endParaRPr lang="en-US"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B69DF03C-1098-4EA5-BD91-420B960D8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10081"/>
              </p:ext>
            </p:extLst>
          </p:nvPr>
        </p:nvGraphicFramePr>
        <p:xfrm>
          <a:off x="6316868" y="4497270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1C62E11B-DB0E-47CE-9DD7-69C2B5E1FB12}"/>
              </a:ext>
            </a:extLst>
          </p:cNvPr>
          <p:cNvSpPr txBox="1"/>
          <p:nvPr/>
        </p:nvSpPr>
        <p:spPr>
          <a:xfrm>
            <a:off x="7640256" y="407916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4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666C8C6-1D01-4DEA-ABE1-0ACADFC8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212365"/>
              </p:ext>
            </p:extLst>
          </p:nvPr>
        </p:nvGraphicFramePr>
        <p:xfrm>
          <a:off x="1995604" y="710165"/>
          <a:ext cx="8128000" cy="1854200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088307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35905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03798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659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52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74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14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29691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F65F910-2E7B-4A39-9828-D4F3390F0406}"/>
              </a:ext>
            </a:extLst>
          </p:cNvPr>
          <p:cNvSpPr txBox="1"/>
          <p:nvPr/>
        </p:nvSpPr>
        <p:spPr>
          <a:xfrm flipH="1">
            <a:off x="123403" y="76616"/>
            <a:ext cx="374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Imagem:</a:t>
            </a:r>
            <a:endParaRPr lang="en-US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CF4F7-AA12-4706-9D15-AD3FACF0D44E}"/>
              </a:ext>
            </a:extLst>
          </p:cNvPr>
          <p:cNvSpPr txBox="1"/>
          <p:nvPr/>
        </p:nvSpPr>
        <p:spPr>
          <a:xfrm>
            <a:off x="6530388" y="30651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Gy</a:t>
            </a:r>
            <a:endParaRPr lang="en-US" dirty="0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04F83E2-8F71-400C-BCCB-2C3DB293F83D}"/>
              </a:ext>
            </a:extLst>
          </p:cNvPr>
          <p:cNvCxnSpPr/>
          <p:nvPr/>
        </p:nvCxnSpPr>
        <p:spPr>
          <a:xfrm flipH="1" flipV="1">
            <a:off x="5207000" y="1637265"/>
            <a:ext cx="1018428" cy="235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5A1BC5A-4378-423D-9EAC-313B8DF1E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164564"/>
              </p:ext>
            </p:extLst>
          </p:nvPr>
        </p:nvGraphicFramePr>
        <p:xfrm>
          <a:off x="4655818" y="3434516"/>
          <a:ext cx="31392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6407">
                  <a:extLst>
                    <a:ext uri="{9D8B030D-6E8A-4147-A177-3AD203B41FA5}">
                      <a16:colId xmlns:a16="http://schemas.microsoft.com/office/drawing/2014/main" val="928741429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1168583901"/>
                    </a:ext>
                  </a:extLst>
                </a:gridCol>
                <a:gridCol w="1046407">
                  <a:extLst>
                    <a:ext uri="{9D8B030D-6E8A-4147-A177-3AD203B41FA5}">
                      <a16:colId xmlns:a16="http://schemas.microsoft.com/office/drawing/2014/main" val="3029059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80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90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886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018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793</Words>
  <Application>Microsoft Office PowerPoint</Application>
  <PresentationFormat>Widescreen</PresentationFormat>
  <Paragraphs>563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Calibri</vt:lpstr>
      <vt:lpstr>Calisto MT</vt:lpstr>
      <vt:lpstr>Trebuchet MS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Eletrotecnica 3</dc:creator>
  <cp:lastModifiedBy>Eletrotecnica 3</cp:lastModifiedBy>
  <cp:revision>7</cp:revision>
  <dcterms:created xsi:type="dcterms:W3CDTF">2018-07-05T03:02:37Z</dcterms:created>
  <dcterms:modified xsi:type="dcterms:W3CDTF">2018-07-05T03:38:19Z</dcterms:modified>
</cp:coreProperties>
</file>